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DF02F-C7D7-4FD4-91AD-0218617005B3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244347-4094-4710-BB19-F01FBED3E24D}">
      <dgm:prSet phldrT="[Text]"/>
      <dgm:spPr/>
      <dgm:t>
        <a:bodyPr/>
        <a:lstStyle/>
        <a:p>
          <a:r>
            <a:rPr lang="en-US"/>
            <a:t>Week 1</a:t>
          </a:r>
        </a:p>
      </dgm:t>
    </dgm:pt>
    <dgm:pt modelId="{EAA57709-7E07-4F10-8DFB-3737BEA237AF}" type="parTrans" cxnId="{C789F048-4128-4A11-8EE0-C0F8B195C7DD}">
      <dgm:prSet/>
      <dgm:spPr/>
      <dgm:t>
        <a:bodyPr/>
        <a:lstStyle/>
        <a:p>
          <a:endParaRPr lang="en-US"/>
        </a:p>
      </dgm:t>
    </dgm:pt>
    <dgm:pt modelId="{C1BF74E6-B233-4A4C-B33B-EF87F86CFE79}" type="sibTrans" cxnId="{C789F048-4128-4A11-8EE0-C0F8B195C7DD}">
      <dgm:prSet/>
      <dgm:spPr/>
      <dgm:t>
        <a:bodyPr/>
        <a:lstStyle/>
        <a:p>
          <a:endParaRPr lang="en-US"/>
        </a:p>
      </dgm:t>
    </dgm:pt>
    <dgm:pt modelId="{E0E5ABD6-A1B5-4B9F-8C00-3DD751D0DBA2}">
      <dgm:prSet phldrT="[Text]"/>
      <dgm:spPr/>
      <dgm:t>
        <a:bodyPr/>
        <a:lstStyle/>
        <a:p>
          <a:r>
            <a:rPr lang="en-US" dirty="0" smtClean="0"/>
            <a:t>Dev. </a:t>
          </a:r>
          <a:r>
            <a:rPr lang="en-US" dirty="0"/>
            <a:t>Team :- Req Analysis (Sprint1), Story creation, allocation,  </a:t>
          </a:r>
          <a:r>
            <a:rPr lang="en-US" dirty="0" smtClean="0"/>
            <a:t>Scheduling,  </a:t>
          </a:r>
          <a:r>
            <a:rPr lang="en-US" dirty="0"/>
            <a:t>Suggestions, Prepare development base.</a:t>
          </a:r>
        </a:p>
      </dgm:t>
    </dgm:pt>
    <dgm:pt modelId="{CE749937-755A-4E5B-92DE-693670EA3F5C}" type="parTrans" cxnId="{9628077E-8786-44D8-8940-E1CFB1214CD6}">
      <dgm:prSet/>
      <dgm:spPr/>
      <dgm:t>
        <a:bodyPr/>
        <a:lstStyle/>
        <a:p>
          <a:endParaRPr lang="en-US"/>
        </a:p>
      </dgm:t>
    </dgm:pt>
    <dgm:pt modelId="{1051B3BA-5924-476A-BE43-8FE57B5A84AC}" type="sibTrans" cxnId="{9628077E-8786-44D8-8940-E1CFB1214CD6}">
      <dgm:prSet/>
      <dgm:spPr/>
      <dgm:t>
        <a:bodyPr/>
        <a:lstStyle/>
        <a:p>
          <a:endParaRPr lang="en-US"/>
        </a:p>
      </dgm:t>
    </dgm:pt>
    <dgm:pt modelId="{F4179E46-067F-4CFA-9614-DC61DE667202}">
      <dgm:prSet phldrT="[Text]"/>
      <dgm:spPr/>
      <dgm:t>
        <a:bodyPr/>
        <a:lstStyle/>
        <a:p>
          <a:r>
            <a:rPr lang="en-US" dirty="0"/>
            <a:t>QA: - Req. Analysis, Review Project scope with BA, Test Planning, Review Sprint stories to plan test.</a:t>
          </a:r>
        </a:p>
      </dgm:t>
    </dgm:pt>
    <dgm:pt modelId="{B3B6B755-DBBD-4874-95CF-392AEE3C2F27}" type="parTrans" cxnId="{BC701766-6258-492B-831C-14E6431CB59B}">
      <dgm:prSet/>
      <dgm:spPr/>
      <dgm:t>
        <a:bodyPr/>
        <a:lstStyle/>
        <a:p>
          <a:endParaRPr lang="en-US"/>
        </a:p>
      </dgm:t>
    </dgm:pt>
    <dgm:pt modelId="{22759673-4C7F-401C-97B3-EA397206A40A}" type="sibTrans" cxnId="{BC701766-6258-492B-831C-14E6431CB59B}">
      <dgm:prSet/>
      <dgm:spPr/>
      <dgm:t>
        <a:bodyPr/>
        <a:lstStyle/>
        <a:p>
          <a:endParaRPr lang="en-US"/>
        </a:p>
      </dgm:t>
    </dgm:pt>
    <dgm:pt modelId="{724744C5-F2C1-4E00-87F0-F37312C65B80}">
      <dgm:prSet phldrT="[Text]"/>
      <dgm:spPr/>
      <dgm:t>
        <a:bodyPr/>
        <a:lstStyle/>
        <a:p>
          <a:r>
            <a:rPr lang="en-US"/>
            <a:t>Week 2</a:t>
          </a:r>
        </a:p>
      </dgm:t>
    </dgm:pt>
    <dgm:pt modelId="{4F160C34-DFA4-40EB-A4CB-E0BF6BC8CDB4}" type="parTrans" cxnId="{6CCC013A-6C33-4447-9871-B58EDE207AA5}">
      <dgm:prSet/>
      <dgm:spPr/>
      <dgm:t>
        <a:bodyPr/>
        <a:lstStyle/>
        <a:p>
          <a:endParaRPr lang="en-US"/>
        </a:p>
      </dgm:t>
    </dgm:pt>
    <dgm:pt modelId="{E4F08005-72E4-4145-860D-7C609BB44058}" type="sibTrans" cxnId="{6CCC013A-6C33-4447-9871-B58EDE207AA5}">
      <dgm:prSet/>
      <dgm:spPr/>
      <dgm:t>
        <a:bodyPr/>
        <a:lstStyle/>
        <a:p>
          <a:endParaRPr lang="en-US"/>
        </a:p>
      </dgm:t>
    </dgm:pt>
    <dgm:pt modelId="{81912A2F-F4AF-4957-9192-32F0FBC2D8C3}">
      <dgm:prSet phldrT="[Text]"/>
      <dgm:spPr/>
      <dgm:t>
        <a:bodyPr/>
        <a:lstStyle/>
        <a:p>
          <a:r>
            <a:rPr lang="en-US"/>
            <a:t>Dev Team - Start development according to stories planning </a:t>
          </a:r>
        </a:p>
      </dgm:t>
    </dgm:pt>
    <dgm:pt modelId="{A2C7F67F-50A2-47F3-B61C-ED34C14A3AFF}" type="parTrans" cxnId="{44253CB7-154C-4976-90DD-9EF30B29C883}">
      <dgm:prSet/>
      <dgm:spPr/>
      <dgm:t>
        <a:bodyPr/>
        <a:lstStyle/>
        <a:p>
          <a:endParaRPr lang="en-US"/>
        </a:p>
      </dgm:t>
    </dgm:pt>
    <dgm:pt modelId="{140099C6-D5D4-4D66-AE90-B5EFC1890A57}" type="sibTrans" cxnId="{44253CB7-154C-4976-90DD-9EF30B29C883}">
      <dgm:prSet/>
      <dgm:spPr/>
      <dgm:t>
        <a:bodyPr/>
        <a:lstStyle/>
        <a:p>
          <a:endParaRPr lang="en-US"/>
        </a:p>
      </dgm:t>
    </dgm:pt>
    <dgm:pt modelId="{268573F8-8918-47B5-B3DE-35397F4CBD26}">
      <dgm:prSet phldrT="[Text]"/>
      <dgm:spPr/>
      <dgm:t>
        <a:bodyPr/>
        <a:lstStyle/>
        <a:p>
          <a:r>
            <a:rPr lang="en-US" dirty="0"/>
            <a:t>QA - Start Test Cases generation, Test case Review and Rework</a:t>
          </a:r>
        </a:p>
      </dgm:t>
    </dgm:pt>
    <dgm:pt modelId="{9601F57A-BBA0-4785-A7AC-E1BCA4BEF4B9}" type="parTrans" cxnId="{CEF7E055-25EB-47E3-9DE3-0A0B4B4C8069}">
      <dgm:prSet/>
      <dgm:spPr/>
      <dgm:t>
        <a:bodyPr/>
        <a:lstStyle/>
        <a:p>
          <a:endParaRPr lang="en-US"/>
        </a:p>
      </dgm:t>
    </dgm:pt>
    <dgm:pt modelId="{70915ED2-FFFA-4018-91CF-332870FA12A3}" type="sibTrans" cxnId="{CEF7E055-25EB-47E3-9DE3-0A0B4B4C8069}">
      <dgm:prSet/>
      <dgm:spPr/>
      <dgm:t>
        <a:bodyPr/>
        <a:lstStyle/>
        <a:p>
          <a:endParaRPr lang="en-US"/>
        </a:p>
      </dgm:t>
    </dgm:pt>
    <dgm:pt modelId="{F9387D43-FA50-4637-8804-62AE89E1B07B}">
      <dgm:prSet phldrT="[Text]"/>
      <dgm:spPr/>
      <dgm:t>
        <a:bodyPr/>
        <a:lstStyle/>
        <a:p>
          <a:r>
            <a:rPr lang="en-US"/>
            <a:t>Week 3</a:t>
          </a:r>
        </a:p>
      </dgm:t>
    </dgm:pt>
    <dgm:pt modelId="{72D6B1AF-404F-41AF-A8CC-83D3021F87D4}" type="parTrans" cxnId="{CC3784E9-7FC4-4C4E-BEFB-81BF6BBB5B88}">
      <dgm:prSet/>
      <dgm:spPr/>
      <dgm:t>
        <a:bodyPr/>
        <a:lstStyle/>
        <a:p>
          <a:endParaRPr lang="en-US"/>
        </a:p>
      </dgm:t>
    </dgm:pt>
    <dgm:pt modelId="{3655435F-2622-4EC1-B4EF-5B117EA16AB7}" type="sibTrans" cxnId="{CC3784E9-7FC4-4C4E-BEFB-81BF6BBB5B88}">
      <dgm:prSet/>
      <dgm:spPr/>
      <dgm:t>
        <a:bodyPr/>
        <a:lstStyle/>
        <a:p>
          <a:endParaRPr lang="en-US"/>
        </a:p>
      </dgm:t>
    </dgm:pt>
    <dgm:pt modelId="{0574FF5B-2836-45AA-8B02-E6EA5A91B8FB}">
      <dgm:prSet phldrT="[Text]"/>
      <dgm:spPr/>
      <dgm:t>
        <a:bodyPr/>
        <a:lstStyle/>
        <a:p>
          <a:r>
            <a:rPr lang="en-US" dirty="0" smtClean="0"/>
            <a:t>Dev. </a:t>
          </a:r>
          <a:r>
            <a:rPr lang="en-US" dirty="0"/>
            <a:t>Team</a:t>
          </a:r>
          <a:r>
            <a:rPr lang="en-US" dirty="0" smtClean="0"/>
            <a:t>:  </a:t>
          </a:r>
          <a:r>
            <a:rPr lang="en-US" dirty="0"/>
            <a:t>Finish Development and  Work on defects reported by QA</a:t>
          </a:r>
        </a:p>
      </dgm:t>
    </dgm:pt>
    <dgm:pt modelId="{E525DA7F-F6C9-4E7C-8C90-3BF59EC957EC}" type="parTrans" cxnId="{28FC4BC6-B6F3-4F65-99DC-25F1631272A2}">
      <dgm:prSet/>
      <dgm:spPr/>
      <dgm:t>
        <a:bodyPr/>
        <a:lstStyle/>
        <a:p>
          <a:endParaRPr lang="en-US"/>
        </a:p>
      </dgm:t>
    </dgm:pt>
    <dgm:pt modelId="{C2EC7AC3-1583-4E65-867C-64E0F1F56166}" type="sibTrans" cxnId="{28FC4BC6-B6F3-4F65-99DC-25F1631272A2}">
      <dgm:prSet/>
      <dgm:spPr/>
      <dgm:t>
        <a:bodyPr/>
        <a:lstStyle/>
        <a:p>
          <a:endParaRPr lang="en-US"/>
        </a:p>
      </dgm:t>
    </dgm:pt>
    <dgm:pt modelId="{A8D4DC80-9E98-48BA-96C9-90BBBD95F573}">
      <dgm:prSet phldrT="[Text]"/>
      <dgm:spPr/>
      <dgm:t>
        <a:bodyPr/>
        <a:lstStyle/>
        <a:p>
          <a:r>
            <a:rPr lang="en-US" dirty="0" smtClean="0"/>
            <a:t>QA: </a:t>
          </a:r>
          <a:r>
            <a:rPr lang="en-US" dirty="0"/>
            <a:t>Test Execution, Defect Reporting, Retesting </a:t>
          </a:r>
          <a:r>
            <a:rPr lang="en-US" dirty="0" smtClean="0"/>
            <a:t>&amp; </a:t>
          </a:r>
          <a:r>
            <a:rPr lang="en-US" dirty="0"/>
            <a:t>Close all open issues.</a:t>
          </a:r>
        </a:p>
      </dgm:t>
    </dgm:pt>
    <dgm:pt modelId="{4FF09948-46CB-4AFD-9305-79346EE7102F}" type="parTrans" cxnId="{ABBA765F-D3A5-4656-954B-9AEA52B50084}">
      <dgm:prSet/>
      <dgm:spPr/>
      <dgm:t>
        <a:bodyPr/>
        <a:lstStyle/>
        <a:p>
          <a:endParaRPr lang="en-US"/>
        </a:p>
      </dgm:t>
    </dgm:pt>
    <dgm:pt modelId="{5DDD3896-C2AA-4670-986F-30FFC04452C1}" type="sibTrans" cxnId="{ABBA765F-D3A5-4656-954B-9AEA52B50084}">
      <dgm:prSet/>
      <dgm:spPr/>
      <dgm:t>
        <a:bodyPr/>
        <a:lstStyle/>
        <a:p>
          <a:endParaRPr lang="en-US"/>
        </a:p>
      </dgm:t>
    </dgm:pt>
    <dgm:pt modelId="{8A792462-79AB-4D7B-A7D9-815EC1DE8CDC}">
      <dgm:prSet phldrT="[Text]"/>
      <dgm:spPr/>
      <dgm:t>
        <a:bodyPr/>
        <a:lstStyle/>
        <a:p>
          <a:r>
            <a:rPr lang="en-US" dirty="0" smtClean="0"/>
            <a:t>PM / SM : Internal Demo/ Client Demo</a:t>
          </a:r>
          <a:endParaRPr lang="en-US" dirty="0"/>
        </a:p>
      </dgm:t>
    </dgm:pt>
    <dgm:pt modelId="{8AF15E7F-2F22-469C-9941-DD84F5321A3F}" type="parTrans" cxnId="{283D3E81-B2CA-427F-83A3-8954CFC12A32}">
      <dgm:prSet/>
      <dgm:spPr/>
      <dgm:t>
        <a:bodyPr/>
        <a:lstStyle/>
        <a:p>
          <a:endParaRPr lang="en-US"/>
        </a:p>
      </dgm:t>
    </dgm:pt>
    <dgm:pt modelId="{421B8EC5-AC3D-42A5-912E-8B90AF4876D7}" type="sibTrans" cxnId="{283D3E81-B2CA-427F-83A3-8954CFC12A32}">
      <dgm:prSet/>
      <dgm:spPr/>
      <dgm:t>
        <a:bodyPr/>
        <a:lstStyle/>
        <a:p>
          <a:endParaRPr lang="en-US"/>
        </a:p>
      </dgm:t>
    </dgm:pt>
    <dgm:pt modelId="{89534D96-74EC-4BDE-8B67-9F7B85F763F2}" type="pres">
      <dgm:prSet presAssocID="{87DDF02F-C7D7-4FD4-91AD-0218617005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CA5F6-38B5-49C9-8A54-5AE6F48714C9}" type="pres">
      <dgm:prSet presAssocID="{8A244347-4094-4710-BB19-F01FBED3E24D}" presName="composite" presStyleCnt="0"/>
      <dgm:spPr/>
    </dgm:pt>
    <dgm:pt modelId="{4D6DE9BF-95E3-4DA6-B3D3-5F61624B841F}" type="pres">
      <dgm:prSet presAssocID="{8A244347-4094-4710-BB19-F01FBED3E24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B01AD-DA16-4D11-9959-5FC01B082B1D}" type="pres">
      <dgm:prSet presAssocID="{8A244347-4094-4710-BB19-F01FBED3E24D}" presName="descendantText" presStyleLbl="alignAcc1" presStyleIdx="0" presStyleCnt="3" custScaleY="114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39FFD-4E5B-4312-A1D8-6C866DD984CF}" type="pres">
      <dgm:prSet presAssocID="{C1BF74E6-B233-4A4C-B33B-EF87F86CFE79}" presName="sp" presStyleCnt="0"/>
      <dgm:spPr/>
    </dgm:pt>
    <dgm:pt modelId="{51675E0F-600C-4B34-81ED-3B6D720EADC1}" type="pres">
      <dgm:prSet presAssocID="{724744C5-F2C1-4E00-87F0-F37312C65B80}" presName="composite" presStyleCnt="0"/>
      <dgm:spPr/>
    </dgm:pt>
    <dgm:pt modelId="{F8B0B6F9-1AE5-497A-AA4D-59F9CC1F08B6}" type="pres">
      <dgm:prSet presAssocID="{724744C5-F2C1-4E00-87F0-F37312C65B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6EF8E-EC7E-4221-903F-A460D2323BAB}" type="pres">
      <dgm:prSet presAssocID="{724744C5-F2C1-4E00-87F0-F37312C65B80}" presName="descendantText" presStyleLbl="alignAcc1" presStyleIdx="1" presStyleCnt="3" custScaleY="116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6DE55-23FE-41E9-B4E7-D1DD3D85D00F}" type="pres">
      <dgm:prSet presAssocID="{E4F08005-72E4-4145-860D-7C609BB44058}" presName="sp" presStyleCnt="0"/>
      <dgm:spPr/>
    </dgm:pt>
    <dgm:pt modelId="{03DF8230-1D8E-46E6-A293-6A9E31ABB87D}" type="pres">
      <dgm:prSet presAssocID="{F9387D43-FA50-4637-8804-62AE89E1B07B}" presName="composite" presStyleCnt="0"/>
      <dgm:spPr/>
    </dgm:pt>
    <dgm:pt modelId="{044D7D0F-4E6E-4A24-8974-87C173AA2BFF}" type="pres">
      <dgm:prSet presAssocID="{F9387D43-FA50-4637-8804-62AE89E1B07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6602E-2B89-45FA-8B11-41C81BE71006}" type="pres">
      <dgm:prSet presAssocID="{F9387D43-FA50-4637-8804-62AE89E1B07B}" presName="descendantText" presStyleLbl="alignAcc1" presStyleIdx="2" presStyleCnt="3" custScaleY="11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7FC41-A2D5-4D16-A34C-E9ACC8F5926C}" type="presOf" srcId="{F4179E46-067F-4CFA-9614-DC61DE667202}" destId="{2CCB01AD-DA16-4D11-9959-5FC01B082B1D}" srcOrd="0" destOrd="1" presId="urn:microsoft.com/office/officeart/2005/8/layout/chevron2"/>
    <dgm:cxn modelId="{562552BE-89BF-466E-A43E-06A6B8730649}" type="presOf" srcId="{0574FF5B-2836-45AA-8B02-E6EA5A91B8FB}" destId="{1D06602E-2B89-45FA-8B11-41C81BE71006}" srcOrd="0" destOrd="0" presId="urn:microsoft.com/office/officeart/2005/8/layout/chevron2"/>
    <dgm:cxn modelId="{28FC4BC6-B6F3-4F65-99DC-25F1631272A2}" srcId="{F9387D43-FA50-4637-8804-62AE89E1B07B}" destId="{0574FF5B-2836-45AA-8B02-E6EA5A91B8FB}" srcOrd="0" destOrd="0" parTransId="{E525DA7F-F6C9-4E7C-8C90-3BF59EC957EC}" sibTransId="{C2EC7AC3-1583-4E65-867C-64E0F1F56166}"/>
    <dgm:cxn modelId="{AD9F064E-9AEC-4B68-BFBF-F84F8A02106A}" type="presOf" srcId="{F9387D43-FA50-4637-8804-62AE89E1B07B}" destId="{044D7D0F-4E6E-4A24-8974-87C173AA2BFF}" srcOrd="0" destOrd="0" presId="urn:microsoft.com/office/officeart/2005/8/layout/chevron2"/>
    <dgm:cxn modelId="{7CEB1208-67F0-4027-A7DE-71150608BC95}" type="presOf" srcId="{724744C5-F2C1-4E00-87F0-F37312C65B80}" destId="{F8B0B6F9-1AE5-497A-AA4D-59F9CC1F08B6}" srcOrd="0" destOrd="0" presId="urn:microsoft.com/office/officeart/2005/8/layout/chevron2"/>
    <dgm:cxn modelId="{6CCC013A-6C33-4447-9871-B58EDE207AA5}" srcId="{87DDF02F-C7D7-4FD4-91AD-0218617005B3}" destId="{724744C5-F2C1-4E00-87F0-F37312C65B80}" srcOrd="1" destOrd="0" parTransId="{4F160C34-DFA4-40EB-A4CB-E0BF6BC8CDB4}" sibTransId="{E4F08005-72E4-4145-860D-7C609BB44058}"/>
    <dgm:cxn modelId="{ABBA765F-D3A5-4656-954B-9AEA52B50084}" srcId="{F9387D43-FA50-4637-8804-62AE89E1B07B}" destId="{A8D4DC80-9E98-48BA-96C9-90BBBD95F573}" srcOrd="1" destOrd="0" parTransId="{4FF09948-46CB-4AFD-9305-79346EE7102F}" sibTransId="{5DDD3896-C2AA-4670-986F-30FFC04452C1}"/>
    <dgm:cxn modelId="{CEF7E055-25EB-47E3-9DE3-0A0B4B4C8069}" srcId="{724744C5-F2C1-4E00-87F0-F37312C65B80}" destId="{268573F8-8918-47B5-B3DE-35397F4CBD26}" srcOrd="1" destOrd="0" parTransId="{9601F57A-BBA0-4785-A7AC-E1BCA4BEF4B9}" sibTransId="{70915ED2-FFFA-4018-91CF-332870FA12A3}"/>
    <dgm:cxn modelId="{C789F048-4128-4A11-8EE0-C0F8B195C7DD}" srcId="{87DDF02F-C7D7-4FD4-91AD-0218617005B3}" destId="{8A244347-4094-4710-BB19-F01FBED3E24D}" srcOrd="0" destOrd="0" parTransId="{EAA57709-7E07-4F10-8DFB-3737BEA237AF}" sibTransId="{C1BF74E6-B233-4A4C-B33B-EF87F86CFE79}"/>
    <dgm:cxn modelId="{44253CB7-154C-4976-90DD-9EF30B29C883}" srcId="{724744C5-F2C1-4E00-87F0-F37312C65B80}" destId="{81912A2F-F4AF-4957-9192-32F0FBC2D8C3}" srcOrd="0" destOrd="0" parTransId="{A2C7F67F-50A2-47F3-B61C-ED34C14A3AFF}" sibTransId="{140099C6-D5D4-4D66-AE90-B5EFC1890A57}"/>
    <dgm:cxn modelId="{B9936042-B715-476B-A875-FCB7F2C642E3}" type="presOf" srcId="{E0E5ABD6-A1B5-4B9F-8C00-3DD751D0DBA2}" destId="{2CCB01AD-DA16-4D11-9959-5FC01B082B1D}" srcOrd="0" destOrd="0" presId="urn:microsoft.com/office/officeart/2005/8/layout/chevron2"/>
    <dgm:cxn modelId="{F12CE54A-4F6E-42D3-957E-C753AFDEE8A5}" type="presOf" srcId="{8A792462-79AB-4D7B-A7D9-815EC1DE8CDC}" destId="{1D06602E-2B89-45FA-8B11-41C81BE71006}" srcOrd="0" destOrd="2" presId="urn:microsoft.com/office/officeart/2005/8/layout/chevron2"/>
    <dgm:cxn modelId="{37130787-58BC-417B-B6F6-00825224FB28}" type="presOf" srcId="{8A244347-4094-4710-BB19-F01FBED3E24D}" destId="{4D6DE9BF-95E3-4DA6-B3D3-5F61624B841F}" srcOrd="0" destOrd="0" presId="urn:microsoft.com/office/officeart/2005/8/layout/chevron2"/>
    <dgm:cxn modelId="{283D3E81-B2CA-427F-83A3-8954CFC12A32}" srcId="{F9387D43-FA50-4637-8804-62AE89E1B07B}" destId="{8A792462-79AB-4D7B-A7D9-815EC1DE8CDC}" srcOrd="2" destOrd="0" parTransId="{8AF15E7F-2F22-469C-9941-DD84F5321A3F}" sibTransId="{421B8EC5-AC3D-42A5-912E-8B90AF4876D7}"/>
    <dgm:cxn modelId="{9628077E-8786-44D8-8940-E1CFB1214CD6}" srcId="{8A244347-4094-4710-BB19-F01FBED3E24D}" destId="{E0E5ABD6-A1B5-4B9F-8C00-3DD751D0DBA2}" srcOrd="0" destOrd="0" parTransId="{CE749937-755A-4E5B-92DE-693670EA3F5C}" sibTransId="{1051B3BA-5924-476A-BE43-8FE57B5A84AC}"/>
    <dgm:cxn modelId="{48A01700-4384-430F-93BB-D46766F55521}" type="presOf" srcId="{87DDF02F-C7D7-4FD4-91AD-0218617005B3}" destId="{89534D96-74EC-4BDE-8B67-9F7B85F763F2}" srcOrd="0" destOrd="0" presId="urn:microsoft.com/office/officeart/2005/8/layout/chevron2"/>
    <dgm:cxn modelId="{CC3784E9-7FC4-4C4E-BEFB-81BF6BBB5B88}" srcId="{87DDF02F-C7D7-4FD4-91AD-0218617005B3}" destId="{F9387D43-FA50-4637-8804-62AE89E1B07B}" srcOrd="2" destOrd="0" parTransId="{72D6B1AF-404F-41AF-A8CC-83D3021F87D4}" sibTransId="{3655435F-2622-4EC1-B4EF-5B117EA16AB7}"/>
    <dgm:cxn modelId="{C4D6F669-9AF8-4276-A34B-D81F0198E606}" type="presOf" srcId="{A8D4DC80-9E98-48BA-96C9-90BBBD95F573}" destId="{1D06602E-2B89-45FA-8B11-41C81BE71006}" srcOrd="0" destOrd="1" presId="urn:microsoft.com/office/officeart/2005/8/layout/chevron2"/>
    <dgm:cxn modelId="{C8992085-14EB-4FE2-BDF7-CB977D800B1F}" type="presOf" srcId="{81912A2F-F4AF-4957-9192-32F0FBC2D8C3}" destId="{8626EF8E-EC7E-4221-903F-A460D2323BAB}" srcOrd="0" destOrd="0" presId="urn:microsoft.com/office/officeart/2005/8/layout/chevron2"/>
    <dgm:cxn modelId="{144FA779-0D27-4AA1-B759-E2792C84DA7F}" type="presOf" srcId="{268573F8-8918-47B5-B3DE-35397F4CBD26}" destId="{8626EF8E-EC7E-4221-903F-A460D2323BAB}" srcOrd="0" destOrd="1" presId="urn:microsoft.com/office/officeart/2005/8/layout/chevron2"/>
    <dgm:cxn modelId="{BC701766-6258-492B-831C-14E6431CB59B}" srcId="{8A244347-4094-4710-BB19-F01FBED3E24D}" destId="{F4179E46-067F-4CFA-9614-DC61DE667202}" srcOrd="1" destOrd="0" parTransId="{B3B6B755-DBBD-4874-95CF-392AEE3C2F27}" sibTransId="{22759673-4C7F-401C-97B3-EA397206A40A}"/>
    <dgm:cxn modelId="{95DD3582-6F9D-4640-8E63-A2E1A7D424C4}" type="presParOf" srcId="{89534D96-74EC-4BDE-8B67-9F7B85F763F2}" destId="{EE2CA5F6-38B5-49C9-8A54-5AE6F48714C9}" srcOrd="0" destOrd="0" presId="urn:microsoft.com/office/officeart/2005/8/layout/chevron2"/>
    <dgm:cxn modelId="{A2B024D6-AD05-4123-965C-D07A1B1C4B69}" type="presParOf" srcId="{EE2CA5F6-38B5-49C9-8A54-5AE6F48714C9}" destId="{4D6DE9BF-95E3-4DA6-B3D3-5F61624B841F}" srcOrd="0" destOrd="0" presId="urn:microsoft.com/office/officeart/2005/8/layout/chevron2"/>
    <dgm:cxn modelId="{37E0D037-BEA0-4C8B-B053-824EBB703E5B}" type="presParOf" srcId="{EE2CA5F6-38B5-49C9-8A54-5AE6F48714C9}" destId="{2CCB01AD-DA16-4D11-9959-5FC01B082B1D}" srcOrd="1" destOrd="0" presId="urn:microsoft.com/office/officeart/2005/8/layout/chevron2"/>
    <dgm:cxn modelId="{1B78C068-0465-4738-BD63-D7328F098B98}" type="presParOf" srcId="{89534D96-74EC-4BDE-8B67-9F7B85F763F2}" destId="{85639FFD-4E5B-4312-A1D8-6C866DD984CF}" srcOrd="1" destOrd="0" presId="urn:microsoft.com/office/officeart/2005/8/layout/chevron2"/>
    <dgm:cxn modelId="{7EF3A7FB-7431-4B65-B5FC-84C1F017ED41}" type="presParOf" srcId="{89534D96-74EC-4BDE-8B67-9F7B85F763F2}" destId="{51675E0F-600C-4B34-81ED-3B6D720EADC1}" srcOrd="2" destOrd="0" presId="urn:microsoft.com/office/officeart/2005/8/layout/chevron2"/>
    <dgm:cxn modelId="{8B78C85F-2929-46B6-9E66-E1AFC833EF67}" type="presParOf" srcId="{51675E0F-600C-4B34-81ED-3B6D720EADC1}" destId="{F8B0B6F9-1AE5-497A-AA4D-59F9CC1F08B6}" srcOrd="0" destOrd="0" presId="urn:microsoft.com/office/officeart/2005/8/layout/chevron2"/>
    <dgm:cxn modelId="{ACF4C1B7-FF52-4B56-9541-985AE8C39D8E}" type="presParOf" srcId="{51675E0F-600C-4B34-81ED-3B6D720EADC1}" destId="{8626EF8E-EC7E-4221-903F-A460D2323BAB}" srcOrd="1" destOrd="0" presId="urn:microsoft.com/office/officeart/2005/8/layout/chevron2"/>
    <dgm:cxn modelId="{9F8A51ED-E898-4D50-9CE4-478BDD4D2FB1}" type="presParOf" srcId="{89534D96-74EC-4BDE-8B67-9F7B85F763F2}" destId="{5336DE55-23FE-41E9-B4E7-D1DD3D85D00F}" srcOrd="3" destOrd="0" presId="urn:microsoft.com/office/officeart/2005/8/layout/chevron2"/>
    <dgm:cxn modelId="{7F672754-9482-4AD4-AAA3-50EC90F2D517}" type="presParOf" srcId="{89534D96-74EC-4BDE-8B67-9F7B85F763F2}" destId="{03DF8230-1D8E-46E6-A293-6A9E31ABB87D}" srcOrd="4" destOrd="0" presId="urn:microsoft.com/office/officeart/2005/8/layout/chevron2"/>
    <dgm:cxn modelId="{F45DD9E9-09D8-4F3E-964F-3309FB418492}" type="presParOf" srcId="{03DF8230-1D8E-46E6-A293-6A9E31ABB87D}" destId="{044D7D0F-4E6E-4A24-8974-87C173AA2BFF}" srcOrd="0" destOrd="0" presId="urn:microsoft.com/office/officeart/2005/8/layout/chevron2"/>
    <dgm:cxn modelId="{FE722878-792C-479B-B73A-C60983187448}" type="presParOf" srcId="{03DF8230-1D8E-46E6-A293-6A9E31ABB87D}" destId="{1D06602E-2B89-45FA-8B11-41C81BE710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DE9BF-95E3-4DA6-B3D3-5F61624B841F}">
      <dsp:nvSpPr>
        <dsp:cNvPr id="0" name=""/>
        <dsp:cNvSpPr/>
      </dsp:nvSpPr>
      <dsp:spPr>
        <a:xfrm rot="5400000">
          <a:off x="-238311" y="320981"/>
          <a:ext cx="1588740" cy="11121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Week 1</a:t>
          </a:r>
        </a:p>
      </dsp:txBody>
      <dsp:txXfrm rot="-5400000">
        <a:off x="0" y="638729"/>
        <a:ext cx="1112118" cy="476622"/>
      </dsp:txXfrm>
    </dsp:sp>
    <dsp:sp modelId="{2CCB01AD-DA16-4D11-9959-5FC01B082B1D}">
      <dsp:nvSpPr>
        <dsp:cNvPr id="0" name=""/>
        <dsp:cNvSpPr/>
      </dsp:nvSpPr>
      <dsp:spPr>
        <a:xfrm rot="5400000">
          <a:off x="3621297" y="-2502530"/>
          <a:ext cx="1184722" cy="62030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Dev. </a:t>
          </a:r>
          <a:r>
            <a:rPr lang="en-US" sz="1400" kern="1200" dirty="0"/>
            <a:t>Team :- Req Analysis (Sprint1), Story creation, allocation,  </a:t>
          </a:r>
          <a:r>
            <a:rPr lang="en-US" sz="1400" kern="1200" dirty="0" smtClean="0"/>
            <a:t>Scheduling,  </a:t>
          </a:r>
          <a:r>
            <a:rPr lang="en-US" sz="1400" kern="1200" dirty="0"/>
            <a:t>Suggestions, Prepare development base.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QA: - Req. Analysis, Review Project scope with BA, Test Planning, Review Sprint stories to plan test.</a:t>
          </a:r>
        </a:p>
      </dsp:txBody>
      <dsp:txXfrm rot="-5400000">
        <a:off x="1112118" y="64482"/>
        <a:ext cx="6145248" cy="1069056"/>
      </dsp:txXfrm>
    </dsp:sp>
    <dsp:sp modelId="{F8B0B6F9-1AE5-497A-AA4D-59F9CC1F08B6}">
      <dsp:nvSpPr>
        <dsp:cNvPr id="0" name=""/>
        <dsp:cNvSpPr/>
      </dsp:nvSpPr>
      <dsp:spPr>
        <a:xfrm rot="5400000">
          <a:off x="-238311" y="1814359"/>
          <a:ext cx="1588740" cy="1112118"/>
        </a:xfrm>
        <a:prstGeom prst="chevron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Week 2</a:t>
          </a:r>
        </a:p>
      </dsp:txBody>
      <dsp:txXfrm rot="-5400000">
        <a:off x="0" y="2132107"/>
        <a:ext cx="1112118" cy="476622"/>
      </dsp:txXfrm>
    </dsp:sp>
    <dsp:sp modelId="{8626EF8E-EC7E-4221-903F-A460D2323BAB}">
      <dsp:nvSpPr>
        <dsp:cNvPr id="0" name=""/>
        <dsp:cNvSpPr/>
      </dsp:nvSpPr>
      <dsp:spPr>
        <a:xfrm rot="5400000">
          <a:off x="3609587" y="-1009152"/>
          <a:ext cx="1208144" cy="62030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/>
            <a:t>Dev Team - Start development according to stories planning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QA - Start Test Cases generation, Test case Review and Rework</a:t>
          </a:r>
        </a:p>
      </dsp:txBody>
      <dsp:txXfrm rot="-5400000">
        <a:off x="1112119" y="1547293"/>
        <a:ext cx="6144104" cy="1090190"/>
      </dsp:txXfrm>
    </dsp:sp>
    <dsp:sp modelId="{044D7D0F-4E6E-4A24-8974-87C173AA2BFF}">
      <dsp:nvSpPr>
        <dsp:cNvPr id="0" name=""/>
        <dsp:cNvSpPr/>
      </dsp:nvSpPr>
      <dsp:spPr>
        <a:xfrm rot="5400000">
          <a:off x="-238311" y="3291121"/>
          <a:ext cx="1588740" cy="1112118"/>
        </a:xfrm>
        <a:prstGeom prst="chevron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Week 3</a:t>
          </a:r>
        </a:p>
      </dsp:txBody>
      <dsp:txXfrm rot="-5400000">
        <a:off x="0" y="3608869"/>
        <a:ext cx="1112118" cy="476622"/>
      </dsp:txXfrm>
    </dsp:sp>
    <dsp:sp modelId="{1D06602E-2B89-45FA-8B11-41C81BE71006}">
      <dsp:nvSpPr>
        <dsp:cNvPr id="0" name=""/>
        <dsp:cNvSpPr/>
      </dsp:nvSpPr>
      <dsp:spPr>
        <a:xfrm rot="5400000">
          <a:off x="3626202" y="467609"/>
          <a:ext cx="1174912" cy="62030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Dev. </a:t>
          </a:r>
          <a:r>
            <a:rPr lang="en-US" sz="1400" kern="1200" dirty="0"/>
            <a:t>Team</a:t>
          </a:r>
          <a:r>
            <a:rPr lang="en-US" sz="1400" kern="1200" dirty="0" smtClean="0"/>
            <a:t>:  </a:t>
          </a:r>
          <a:r>
            <a:rPr lang="en-US" sz="1400" kern="1200" dirty="0"/>
            <a:t>Finish Development and  Work on defects reported by QA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QA: </a:t>
          </a:r>
          <a:r>
            <a:rPr lang="en-US" sz="1400" kern="1200" dirty="0"/>
            <a:t>Test Execution, Defect Reporting, Retesting </a:t>
          </a:r>
          <a:r>
            <a:rPr lang="en-US" sz="1400" kern="1200" dirty="0" smtClean="0"/>
            <a:t>&amp; </a:t>
          </a:r>
          <a:r>
            <a:rPr lang="en-US" sz="1400" kern="1200" dirty="0"/>
            <a:t>Close all open issues.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PM / SM : Internal Demo/ Client Demo</a:t>
          </a:r>
          <a:endParaRPr lang="en-US" sz="1400" kern="1200" dirty="0"/>
        </a:p>
      </dsp:txBody>
      <dsp:txXfrm rot="-5400000">
        <a:off x="1112118" y="3039047"/>
        <a:ext cx="6145727" cy="1060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D84270-6F36-471B-A462-0A45B17BD43A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0FF0E2-6C0F-4FFE-BB17-290F33DD102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Software Development In Agile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820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Cycle 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5179037"/>
              </p:ext>
            </p:extLst>
          </p:nvPr>
        </p:nvGraphicFramePr>
        <p:xfrm>
          <a:off x="685800" y="1524001"/>
          <a:ext cx="7315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0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8800" b="1" u="sng" dirty="0" smtClean="0"/>
              <a:t>Q&amp;A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26771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Owner (Scrum Master)</a:t>
            </a:r>
          </a:p>
          <a:p>
            <a:r>
              <a:rPr lang="en-US" dirty="0" smtClean="0"/>
              <a:t>BA (Business Analyst)</a:t>
            </a:r>
          </a:p>
          <a:p>
            <a:r>
              <a:rPr lang="en-US" dirty="0" smtClean="0"/>
              <a:t>Developers</a:t>
            </a:r>
          </a:p>
          <a:p>
            <a:r>
              <a:rPr lang="en-US" dirty="0" smtClean="0"/>
              <a:t>QA (Quality Assurance)</a:t>
            </a:r>
          </a:p>
          <a:p>
            <a:r>
              <a:rPr lang="en-US" dirty="0" smtClean="0"/>
              <a:t>Customer/ Client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Sprint 1</a:t>
            </a:r>
          </a:p>
          <a:p>
            <a:pPr lvl="2"/>
            <a:r>
              <a:rPr lang="en-US" dirty="0" smtClean="0"/>
              <a:t>Story 1                    2-3 weeks </a:t>
            </a:r>
          </a:p>
          <a:p>
            <a:pPr lvl="2"/>
            <a:r>
              <a:rPr lang="en-US" dirty="0" smtClean="0"/>
              <a:t>Story 2                                            Delivery                                  </a:t>
            </a:r>
          </a:p>
          <a:p>
            <a:pPr lvl="2"/>
            <a:r>
              <a:rPr lang="en-US" dirty="0" smtClean="0"/>
              <a:t>Story 3</a:t>
            </a:r>
          </a:p>
          <a:p>
            <a:pPr lvl="1"/>
            <a:r>
              <a:rPr lang="en-US" dirty="0" smtClean="0"/>
              <a:t>Sprint 2</a:t>
            </a:r>
          </a:p>
          <a:p>
            <a:pPr lvl="2"/>
            <a:r>
              <a:rPr lang="en-US" dirty="0" smtClean="0"/>
              <a:t>Story 1                     2-3 weeks</a:t>
            </a:r>
          </a:p>
          <a:p>
            <a:pPr lvl="2"/>
            <a:r>
              <a:rPr lang="en-US" dirty="0" smtClean="0"/>
              <a:t>Story </a:t>
            </a:r>
            <a:r>
              <a:rPr lang="en-US" dirty="0"/>
              <a:t>2 </a:t>
            </a:r>
            <a:r>
              <a:rPr lang="en-US" dirty="0" smtClean="0"/>
              <a:t>                                           Delivery </a:t>
            </a:r>
            <a:endParaRPr lang="en-US" dirty="0" smtClean="0"/>
          </a:p>
          <a:p>
            <a:pPr lvl="2"/>
            <a:r>
              <a:rPr lang="en-US" dirty="0" smtClean="0"/>
              <a:t>Story 3</a:t>
            </a:r>
            <a:endParaRPr lang="en-US" dirty="0" smtClean="0"/>
          </a:p>
          <a:p>
            <a:pPr lvl="1"/>
            <a:r>
              <a:rPr lang="en-US" dirty="0" smtClean="0"/>
              <a:t>Sprint 3</a:t>
            </a:r>
          </a:p>
          <a:p>
            <a:pPr lvl="2"/>
            <a:r>
              <a:rPr lang="en-US" dirty="0" smtClean="0"/>
              <a:t>Story 1                       2-3 weeks</a:t>
            </a:r>
          </a:p>
          <a:p>
            <a:pPr lvl="2"/>
            <a:r>
              <a:rPr lang="en-US" dirty="0" smtClean="0"/>
              <a:t>Story </a:t>
            </a:r>
            <a:r>
              <a:rPr lang="en-US" dirty="0"/>
              <a:t>2 </a:t>
            </a:r>
            <a:r>
              <a:rPr lang="en-US" dirty="0" smtClean="0"/>
              <a:t>                                           Delivery                </a:t>
            </a:r>
            <a:endParaRPr lang="en-US" dirty="0" smtClean="0"/>
          </a:p>
          <a:p>
            <a:pPr lvl="2"/>
            <a:r>
              <a:rPr lang="en-US" dirty="0" smtClean="0"/>
              <a:t>Story 3</a:t>
            </a:r>
          </a:p>
          <a:p>
            <a:pPr lvl="2"/>
            <a:r>
              <a:rPr lang="en-US" dirty="0" smtClean="0"/>
              <a:t>…Cont.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362200" y="2362200"/>
            <a:ext cx="2057400" cy="8410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2362200" y="3657600"/>
            <a:ext cx="2209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2362200" y="4876800"/>
            <a:ext cx="2514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Facts about Agile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0676"/>
            <a:ext cx="7467600" cy="4412672"/>
          </a:xfrm>
        </p:spPr>
      </p:pic>
    </p:spTree>
    <p:extLst>
      <p:ext uri="{BB962C8B-B14F-4D97-AF65-F5344CB8AC3E}">
        <p14:creationId xmlns:p14="http://schemas.microsoft.com/office/powerpoint/2010/main" val="4290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Success in Agile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Communication Internal/External</a:t>
            </a:r>
          </a:p>
          <a:p>
            <a:r>
              <a:rPr lang="en-US" dirty="0" smtClean="0"/>
              <a:t>Feedback, Suggestions external </a:t>
            </a:r>
            <a:r>
              <a:rPr lang="en-US" dirty="0"/>
              <a:t>/ </a:t>
            </a:r>
            <a:r>
              <a:rPr lang="en-US" dirty="0" smtClean="0"/>
              <a:t>internal 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Abilities</a:t>
            </a:r>
          </a:p>
          <a:p>
            <a:r>
              <a:rPr lang="en-US" dirty="0" smtClean="0"/>
              <a:t>Responsibilities</a:t>
            </a:r>
          </a:p>
          <a:p>
            <a:r>
              <a:rPr lang="en-US" dirty="0" smtClean="0"/>
              <a:t>Punctuality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3400" b="1" u="sng" dirty="0" smtClean="0"/>
              <a:t>Business Analyst (BA) </a:t>
            </a:r>
          </a:p>
          <a:p>
            <a:pPr lvl="2"/>
            <a:r>
              <a:rPr lang="en-US" dirty="0" smtClean="0"/>
              <a:t>First point of contact for </a:t>
            </a:r>
            <a:r>
              <a:rPr lang="en-US" b="1" dirty="0" smtClean="0"/>
              <a:t>client, Scrum Master, QA</a:t>
            </a:r>
            <a:r>
              <a:rPr lang="en-US" dirty="0" smtClean="0"/>
              <a:t>.</a:t>
            </a:r>
          </a:p>
          <a:p>
            <a:pPr marL="731520" lvl="2" indent="0">
              <a:buNone/>
            </a:pPr>
            <a:r>
              <a:rPr lang="en-US" dirty="0" smtClean="0"/>
              <a:t>Responsibilities:-</a:t>
            </a:r>
          </a:p>
          <a:p>
            <a:pPr lvl="2"/>
            <a:r>
              <a:rPr lang="en-US" dirty="0" smtClean="0"/>
              <a:t>Requirements Elicitation (gathering, understanding, reviewing, and articulating the needs of the stakeholders)</a:t>
            </a:r>
          </a:p>
          <a:p>
            <a:pPr lvl="2"/>
            <a:r>
              <a:rPr lang="en-US" dirty="0" smtClean="0"/>
              <a:t>Analysis (checking for consistency and completeness)</a:t>
            </a:r>
          </a:p>
          <a:p>
            <a:pPr lvl="2"/>
            <a:r>
              <a:rPr lang="en-US" dirty="0" smtClean="0"/>
              <a:t>Specification (documenting the requirements)</a:t>
            </a:r>
          </a:p>
          <a:p>
            <a:pPr lvl="2"/>
            <a:r>
              <a:rPr lang="en-US" dirty="0" smtClean="0"/>
              <a:t>Validation (making sure the specified requirements are correct)</a:t>
            </a:r>
          </a:p>
          <a:p>
            <a:pPr lvl="2"/>
            <a:r>
              <a:rPr lang="en-US" dirty="0" smtClean="0"/>
              <a:t>Locking (Project sign off)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81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3400" b="1" u="sng" dirty="0" smtClean="0"/>
              <a:t>Project Owner/ Scrum Master </a:t>
            </a:r>
          </a:p>
          <a:p>
            <a:pPr lvl="2"/>
            <a:r>
              <a:rPr lang="en-US" dirty="0" smtClean="0"/>
              <a:t>First point of contact for </a:t>
            </a:r>
            <a:r>
              <a:rPr lang="en-US" b="1" dirty="0" smtClean="0"/>
              <a:t>Development team , QA</a:t>
            </a:r>
            <a:r>
              <a:rPr lang="en-US" dirty="0" smtClean="0"/>
              <a:t>.</a:t>
            </a:r>
          </a:p>
          <a:p>
            <a:pPr marL="731520" lvl="2" indent="0">
              <a:buNone/>
            </a:pPr>
            <a:r>
              <a:rPr lang="en-US" dirty="0" smtClean="0"/>
              <a:t>Responsibilities:-</a:t>
            </a:r>
            <a:endParaRPr lang="en-US" dirty="0" smtClean="0"/>
          </a:p>
          <a:p>
            <a:pPr lvl="2"/>
            <a:r>
              <a:rPr lang="en-US" dirty="0"/>
              <a:t>Facilitates Sprint Planning, Review &amp; Retrospective</a:t>
            </a:r>
          </a:p>
          <a:p>
            <a:pPr lvl="2"/>
            <a:r>
              <a:rPr lang="en-US" dirty="0"/>
              <a:t>Finds and works to remove roadblocks</a:t>
            </a:r>
          </a:p>
          <a:p>
            <a:pPr lvl="2"/>
            <a:r>
              <a:rPr lang="en-US" dirty="0" smtClean="0"/>
              <a:t>Responsible </a:t>
            </a:r>
            <a:r>
              <a:rPr lang="en-US" dirty="0"/>
              <a:t>for keeping release/project information consolidated, organized and up to </a:t>
            </a:r>
            <a:r>
              <a:rPr lang="en-US" dirty="0" smtClean="0"/>
              <a:t>date</a:t>
            </a:r>
          </a:p>
          <a:p>
            <a:pPr lvl="2"/>
            <a:r>
              <a:rPr lang="en-US" dirty="0"/>
              <a:t>Facilitates communication between roles for every aspect of the project</a:t>
            </a:r>
          </a:p>
          <a:p>
            <a:pPr lvl="2"/>
            <a:r>
              <a:rPr lang="en-US" dirty="0"/>
              <a:t>Responsible for throughput (team velocity)</a:t>
            </a:r>
          </a:p>
          <a:p>
            <a:pPr lvl="2"/>
            <a:r>
              <a:rPr lang="en-US" dirty="0"/>
              <a:t>Drives the execution of sprint items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3400" b="1" u="sng" dirty="0" smtClean="0"/>
              <a:t>Development Team</a:t>
            </a:r>
            <a:endParaRPr lang="en-US" dirty="0"/>
          </a:p>
          <a:p>
            <a:pPr indent="0">
              <a:buNone/>
            </a:pPr>
            <a:r>
              <a:rPr lang="en-US" dirty="0" smtClean="0"/>
              <a:t>Responsibilities:-</a:t>
            </a:r>
            <a:endParaRPr lang="en-US" dirty="0" smtClean="0"/>
          </a:p>
          <a:p>
            <a:pPr lvl="2"/>
            <a:r>
              <a:rPr lang="en-US" dirty="0"/>
              <a:t>Estimates size of </a:t>
            </a:r>
            <a:r>
              <a:rPr lang="en-US" dirty="0" smtClean="0"/>
              <a:t>story </a:t>
            </a:r>
            <a:r>
              <a:rPr lang="en-US" dirty="0"/>
              <a:t>items</a:t>
            </a:r>
          </a:p>
          <a:p>
            <a:pPr lvl="2"/>
            <a:r>
              <a:rPr lang="en-US" dirty="0"/>
              <a:t>Translation of </a:t>
            </a:r>
            <a:r>
              <a:rPr lang="en-US" dirty="0" smtClean="0"/>
              <a:t>story </a:t>
            </a:r>
            <a:r>
              <a:rPr lang="en-US" dirty="0"/>
              <a:t>items into engineering design and logical units of work (tasks)</a:t>
            </a:r>
          </a:p>
          <a:p>
            <a:pPr lvl="2"/>
            <a:r>
              <a:rPr lang="en-US" dirty="0"/>
              <a:t>Evaluation of technical feasibility</a:t>
            </a:r>
          </a:p>
          <a:p>
            <a:pPr lvl="2"/>
            <a:r>
              <a:rPr lang="en-US" dirty="0"/>
              <a:t>Implementation of </a:t>
            </a:r>
            <a:r>
              <a:rPr lang="en-US" dirty="0" smtClean="0"/>
              <a:t>story </a:t>
            </a:r>
            <a:r>
              <a:rPr lang="en-US" dirty="0"/>
              <a:t>items</a:t>
            </a:r>
          </a:p>
          <a:p>
            <a:pPr lvl="2"/>
            <a:r>
              <a:rPr lang="en-US" dirty="0" smtClean="0"/>
              <a:t>Writes </a:t>
            </a:r>
            <a:r>
              <a:rPr lang="en-US" dirty="0"/>
              <a:t>and verifies code which adheres to the acceptance criteria</a:t>
            </a:r>
          </a:p>
          <a:p>
            <a:pPr lvl="2"/>
            <a:r>
              <a:rPr lang="en-US" dirty="0"/>
              <a:t>Application of product development best practices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2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3400" b="1" u="sng" dirty="0" smtClean="0"/>
              <a:t>QA (Quality Analyst)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Responsibilities:-</a:t>
            </a:r>
            <a:endParaRPr lang="en-US" dirty="0" smtClean="0"/>
          </a:p>
          <a:p>
            <a:pPr lvl="2"/>
            <a:r>
              <a:rPr lang="en-US" dirty="0"/>
              <a:t>Writes test </a:t>
            </a:r>
            <a:r>
              <a:rPr lang="en-US" dirty="0" smtClean="0"/>
              <a:t>cases </a:t>
            </a:r>
            <a:r>
              <a:rPr lang="en-US" dirty="0"/>
              <a:t>which enforce the acceptance criteria of features</a:t>
            </a:r>
          </a:p>
          <a:p>
            <a:pPr lvl="2"/>
            <a:r>
              <a:rPr lang="en-US" dirty="0"/>
              <a:t>Keeps all test plans and cases updated to changing requirements</a:t>
            </a:r>
          </a:p>
          <a:p>
            <a:pPr lvl="2"/>
            <a:r>
              <a:rPr lang="en-US" dirty="0" smtClean="0"/>
              <a:t>Notifies </a:t>
            </a:r>
            <a:r>
              <a:rPr lang="en-US" dirty="0"/>
              <a:t>when production is blocked due to errors in </a:t>
            </a:r>
            <a:r>
              <a:rPr lang="en-US" dirty="0" smtClean="0"/>
              <a:t>development</a:t>
            </a:r>
            <a:endParaRPr lang="en-US" dirty="0"/>
          </a:p>
          <a:p>
            <a:pPr lvl="2"/>
            <a:r>
              <a:rPr lang="en-US" dirty="0"/>
              <a:t>Improving </a:t>
            </a:r>
            <a:r>
              <a:rPr lang="en-US" dirty="0" smtClean="0"/>
              <a:t>Quality</a:t>
            </a:r>
          </a:p>
          <a:p>
            <a:pPr lvl="2"/>
            <a:r>
              <a:rPr lang="en-US" dirty="0" smtClean="0"/>
              <a:t>Enforces QA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425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Software Development In Agile </vt:lpstr>
      <vt:lpstr>Team Structure</vt:lpstr>
      <vt:lpstr>Project Structure</vt:lpstr>
      <vt:lpstr>Important Facts about Agile</vt:lpstr>
      <vt:lpstr>Point of Success in Agile</vt:lpstr>
      <vt:lpstr>Responsibilities </vt:lpstr>
      <vt:lpstr>Responsibilities </vt:lpstr>
      <vt:lpstr>Responsibilities </vt:lpstr>
      <vt:lpstr>Responsibilities </vt:lpstr>
      <vt:lpstr>How Cycle works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Process</dc:title>
  <dc:creator>mohitrao</dc:creator>
  <cp:lastModifiedBy>mohitrao</cp:lastModifiedBy>
  <cp:revision>10</cp:revision>
  <dcterms:created xsi:type="dcterms:W3CDTF">2016-09-13T10:01:32Z</dcterms:created>
  <dcterms:modified xsi:type="dcterms:W3CDTF">2016-09-13T17:17:19Z</dcterms:modified>
</cp:coreProperties>
</file>